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87" r:id="rId3"/>
    <p:sldId id="288" r:id="rId4"/>
    <p:sldId id="289" r:id="rId5"/>
    <p:sldId id="291" r:id="rId6"/>
    <p:sldId id="290" r:id="rId7"/>
    <p:sldId id="292" r:id="rId8"/>
    <p:sldId id="293" r:id="rId9"/>
    <p:sldId id="295" r:id="rId10"/>
  </p:sldIdLst>
  <p:sldSz cx="9144000" cy="6858000" type="screen4x3"/>
  <p:notesSz cx="6858000" cy="99456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15620"/>
    <p:restoredTop sz="80066" autoAdjust="0"/>
  </p:normalViewPr>
  <p:slideViewPr>
    <p:cSldViewPr>
      <p:cViewPr varScale="1">
        <p:scale>
          <a:sx n="104" d="100"/>
          <a:sy n="104" d="100"/>
        </p:scale>
        <p:origin x="-147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4" Type="http://schemas.openxmlformats.org/officeDocument/2006/relationships/slide" Target="slides/slide6.xml"/><Relationship Id="rId5" Type="http://schemas.openxmlformats.org/officeDocument/2006/relationships/slide" Target="slides/slide7.xml"/><Relationship Id="rId6" Type="http://schemas.openxmlformats.org/officeDocument/2006/relationships/slide" Target="slides/slide8.xml"/><Relationship Id="rId1" Type="http://schemas.openxmlformats.org/officeDocument/2006/relationships/slide" Target="slides/slide2.xml"/><Relationship Id="rId2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B4BC81-39E2-469D-BB40-E32805F088E3}" type="datetimeFigureOut">
              <a:rPr lang="en-GB"/>
              <a:pPr/>
              <a:t>2/19/12</a:t>
            </a:fld>
            <a:endParaRPr lang="en-GB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880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44880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91317C-D2BF-4FF8-AF87-53C75E08E20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915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874AF61-CFA6-415D-B3BC-395930E0E9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0359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888B650-E872-4330-923C-75F484921F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E0304-B3B4-4527-9979-C6823460BD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2B4C3-2F84-4914-B2C1-DA4370C24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3B71A-FB0E-4598-9FF8-5EF430144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308AB-03B1-4CA7-9DD8-6341975E31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40155-96FB-4DD1-B680-2D68380883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C78D0-B313-4722-8C09-4472CEA362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68973-668C-413B-9E2D-B26E6D045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EB77D45-438F-412D-B86F-6260B955B3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2" r:id="rId2"/>
    <p:sldLayoutId id="2147483701" r:id="rId3"/>
    <p:sldLayoutId id="2147483700" r:id="rId4"/>
    <p:sldLayoutId id="2147483699" r:id="rId5"/>
    <p:sldLayoutId id="2147483698" r:id="rId6"/>
    <p:sldLayoutId id="2147483697" r:id="rId7"/>
    <p:sldLayoutId id="2147483696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0400"/>
            <a:ext cx="6400800" cy="2590800"/>
          </a:xfrm>
        </p:spPr>
        <p:txBody>
          <a:bodyPr/>
          <a:lstStyle/>
          <a:p>
            <a:pPr eaLnBrk="1" hangingPunct="1"/>
            <a:r>
              <a:rPr lang="en-US" dirty="0" smtClean="0"/>
              <a:t>Chapter </a:t>
            </a:r>
            <a:r>
              <a:rPr lang="en-US" dirty="0"/>
              <a:t>4</a:t>
            </a:r>
            <a:r>
              <a:rPr lang="en-US" dirty="0" smtClean="0"/>
              <a:t>:</a:t>
            </a:r>
            <a:endParaRPr lang="en-US" dirty="0" smtClean="0"/>
          </a:p>
          <a:p>
            <a:pPr eaLnBrk="1" hangingPunct="1"/>
            <a:endParaRPr lang="en-US" sz="1200" dirty="0" smtClean="0"/>
          </a:p>
          <a:p>
            <a:pPr eaLnBrk="1" hangingPunct="1"/>
            <a:r>
              <a:rPr lang="en-US" dirty="0" smtClean="0"/>
              <a:t>Customer </a:t>
            </a:r>
            <a:r>
              <a:rPr lang="en-US" dirty="0" smtClean="0"/>
              <a:t>Analysis</a:t>
            </a:r>
          </a:p>
          <a:p>
            <a:pPr eaLnBrk="1" hangingPunct="1"/>
            <a:endParaRPr lang="en-US" sz="1200" dirty="0"/>
          </a:p>
          <a:p>
            <a:pPr eaLnBrk="1" hangingPunct="1"/>
            <a:r>
              <a:rPr lang="en-US" dirty="0"/>
              <a:t>Taufique Hossain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13716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tx1"/>
                </a:solidFill>
              </a:rPr>
              <a:t>Marketing </a:t>
            </a:r>
            <a:r>
              <a:rPr lang="en-GB" sz="4400" dirty="0" smtClean="0">
                <a:solidFill>
                  <a:schemeClr val="tx1"/>
                </a:solidFill>
              </a:rPr>
              <a:t>Strategy</a:t>
            </a:r>
            <a:r>
              <a:rPr lang="en-GB" dirty="0" smtClean="0">
                <a:solidFill>
                  <a:schemeClr val="tx1"/>
                </a:solidFill>
              </a:rPr>
              <a:t/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sz="3200" dirty="0" smtClean="0">
                <a:solidFill>
                  <a:schemeClr val="tx1"/>
                </a:solidFill>
              </a:rPr>
              <a:t>MKT 460</a:t>
            </a:r>
            <a:endParaRPr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600">
                <a:solidFill>
                  <a:schemeClr val="tx2"/>
                </a:solidFill>
              </a:rPr>
              <a:t>Current Customers – Who is The Customer?</a:t>
            </a:r>
            <a:endParaRPr lang="en-US" sz="3600">
              <a:solidFill>
                <a:schemeClr val="tx2"/>
              </a:solidFill>
            </a:endParaRPr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3563938" y="3213100"/>
            <a:ext cx="1657350" cy="1008063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3563938" y="3284538"/>
            <a:ext cx="1584325" cy="9159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Purchase, use and consumption</a:t>
            </a:r>
            <a:endParaRPr lang="en-US"/>
          </a:p>
        </p:txBody>
      </p:sp>
      <p:sp>
        <p:nvSpPr>
          <p:cNvPr id="80901" name="Oval 5"/>
          <p:cNvSpPr>
            <a:spLocks noChangeArrowheads="1"/>
          </p:cNvSpPr>
          <p:nvPr/>
        </p:nvSpPr>
        <p:spPr bwMode="auto">
          <a:xfrm>
            <a:off x="3455988" y="1628775"/>
            <a:ext cx="1871662" cy="107950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80902" name="Group 6"/>
          <p:cNvGrpSpPr>
            <a:grpSpLocks/>
          </p:cNvGrpSpPr>
          <p:nvPr/>
        </p:nvGrpSpPr>
        <p:grpSpPr bwMode="auto">
          <a:xfrm>
            <a:off x="1944688" y="4508500"/>
            <a:ext cx="4895850" cy="1079500"/>
            <a:chOff x="1474" y="2840"/>
            <a:chExt cx="3084" cy="680"/>
          </a:xfrm>
        </p:grpSpPr>
        <p:sp>
          <p:nvSpPr>
            <p:cNvPr id="80903" name="Oval 7"/>
            <p:cNvSpPr>
              <a:spLocks noChangeArrowheads="1"/>
            </p:cNvSpPr>
            <p:nvPr/>
          </p:nvSpPr>
          <p:spPr bwMode="auto">
            <a:xfrm>
              <a:off x="1474" y="2840"/>
              <a:ext cx="1179" cy="68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0904" name="Oval 8"/>
            <p:cNvSpPr>
              <a:spLocks noChangeArrowheads="1"/>
            </p:cNvSpPr>
            <p:nvPr/>
          </p:nvSpPr>
          <p:spPr bwMode="auto">
            <a:xfrm>
              <a:off x="3379" y="2840"/>
              <a:ext cx="1179" cy="68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0905" name="Oval 9"/>
          <p:cNvSpPr>
            <a:spLocks noChangeArrowheads="1"/>
          </p:cNvSpPr>
          <p:nvPr/>
        </p:nvSpPr>
        <p:spPr bwMode="auto">
          <a:xfrm>
            <a:off x="1044575" y="3068638"/>
            <a:ext cx="1871663" cy="107950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0906" name="Oval 10"/>
          <p:cNvSpPr>
            <a:spLocks noChangeArrowheads="1"/>
          </p:cNvSpPr>
          <p:nvPr/>
        </p:nvSpPr>
        <p:spPr bwMode="auto">
          <a:xfrm>
            <a:off x="5868988" y="3067050"/>
            <a:ext cx="1871662" cy="107950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0907" name="Text Box 11"/>
          <p:cNvSpPr txBox="1">
            <a:spLocks noChangeArrowheads="1"/>
          </p:cNvSpPr>
          <p:nvPr/>
        </p:nvSpPr>
        <p:spPr bwMode="auto">
          <a:xfrm>
            <a:off x="3563938" y="1982788"/>
            <a:ext cx="16557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Initiator</a:t>
            </a:r>
            <a:endParaRPr lang="en-US"/>
          </a:p>
        </p:txBody>
      </p:sp>
      <p:sp>
        <p:nvSpPr>
          <p:cNvPr id="80908" name="Text Box 12"/>
          <p:cNvSpPr txBox="1">
            <a:spLocks noChangeArrowheads="1"/>
          </p:cNvSpPr>
          <p:nvPr/>
        </p:nvSpPr>
        <p:spPr bwMode="auto">
          <a:xfrm>
            <a:off x="5940425" y="3422650"/>
            <a:ext cx="172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Influencer</a:t>
            </a:r>
            <a:endParaRPr lang="en-US"/>
          </a:p>
        </p:txBody>
      </p:sp>
      <p:sp>
        <p:nvSpPr>
          <p:cNvPr id="80909" name="Text Box 13"/>
          <p:cNvSpPr txBox="1">
            <a:spLocks noChangeArrowheads="1"/>
          </p:cNvSpPr>
          <p:nvPr/>
        </p:nvSpPr>
        <p:spPr bwMode="auto">
          <a:xfrm>
            <a:off x="5076825" y="4797425"/>
            <a:ext cx="16557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Decider</a:t>
            </a:r>
            <a:endParaRPr lang="en-US"/>
          </a:p>
        </p:txBody>
      </p:sp>
      <p:sp>
        <p:nvSpPr>
          <p:cNvPr id="80910" name="Text Box 14"/>
          <p:cNvSpPr txBox="1">
            <a:spLocks noChangeArrowheads="1"/>
          </p:cNvSpPr>
          <p:nvPr/>
        </p:nvSpPr>
        <p:spPr bwMode="auto">
          <a:xfrm>
            <a:off x="1979613" y="4797425"/>
            <a:ext cx="1728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Purchaser</a:t>
            </a:r>
            <a:endParaRPr lang="en-US"/>
          </a:p>
        </p:txBody>
      </p:sp>
      <p:sp>
        <p:nvSpPr>
          <p:cNvPr id="80911" name="Text Box 15"/>
          <p:cNvSpPr txBox="1">
            <a:spLocks noChangeArrowheads="1"/>
          </p:cNvSpPr>
          <p:nvPr/>
        </p:nvSpPr>
        <p:spPr bwMode="auto">
          <a:xfrm>
            <a:off x="971550" y="3429000"/>
            <a:ext cx="1943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User/consumer</a:t>
            </a:r>
            <a:endParaRPr lang="en-US"/>
          </a:p>
        </p:txBody>
      </p:sp>
      <p:sp>
        <p:nvSpPr>
          <p:cNvPr id="80912" name="Line 16"/>
          <p:cNvSpPr>
            <a:spLocks noChangeShapeType="1"/>
          </p:cNvSpPr>
          <p:nvPr/>
        </p:nvSpPr>
        <p:spPr bwMode="auto">
          <a:xfrm>
            <a:off x="2916238" y="3644900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913" name="Line 17"/>
          <p:cNvSpPr>
            <a:spLocks noChangeShapeType="1"/>
          </p:cNvSpPr>
          <p:nvPr/>
        </p:nvSpPr>
        <p:spPr bwMode="auto">
          <a:xfrm flipV="1">
            <a:off x="3492500" y="4221163"/>
            <a:ext cx="358775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914" name="Line 18"/>
          <p:cNvSpPr>
            <a:spLocks noChangeShapeType="1"/>
          </p:cNvSpPr>
          <p:nvPr/>
        </p:nvSpPr>
        <p:spPr bwMode="auto">
          <a:xfrm flipH="1" flipV="1">
            <a:off x="4859338" y="4221163"/>
            <a:ext cx="360362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915" name="Line 19"/>
          <p:cNvSpPr>
            <a:spLocks noChangeShapeType="1"/>
          </p:cNvSpPr>
          <p:nvPr/>
        </p:nvSpPr>
        <p:spPr bwMode="auto">
          <a:xfrm flipH="1">
            <a:off x="5219700" y="3573463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916" name="Line 20"/>
          <p:cNvSpPr>
            <a:spLocks noChangeShapeType="1"/>
          </p:cNvSpPr>
          <p:nvPr/>
        </p:nvSpPr>
        <p:spPr bwMode="auto">
          <a:xfrm>
            <a:off x="4356100" y="2708275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917" name="Line 21"/>
          <p:cNvSpPr>
            <a:spLocks noChangeShapeType="1"/>
          </p:cNvSpPr>
          <p:nvPr/>
        </p:nvSpPr>
        <p:spPr bwMode="auto">
          <a:xfrm flipH="1">
            <a:off x="2484438" y="2276475"/>
            <a:ext cx="1008062" cy="8651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918" name="Line 22"/>
          <p:cNvSpPr>
            <a:spLocks noChangeShapeType="1"/>
          </p:cNvSpPr>
          <p:nvPr/>
        </p:nvSpPr>
        <p:spPr bwMode="auto">
          <a:xfrm>
            <a:off x="2051050" y="4149725"/>
            <a:ext cx="288925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919" name="Line 23"/>
          <p:cNvSpPr>
            <a:spLocks noChangeShapeType="1"/>
          </p:cNvSpPr>
          <p:nvPr/>
        </p:nvSpPr>
        <p:spPr bwMode="auto">
          <a:xfrm>
            <a:off x="3779838" y="5084763"/>
            <a:ext cx="12239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920" name="Line 24"/>
          <p:cNvSpPr>
            <a:spLocks noChangeShapeType="1"/>
          </p:cNvSpPr>
          <p:nvPr/>
        </p:nvSpPr>
        <p:spPr bwMode="auto">
          <a:xfrm flipH="1">
            <a:off x="6156325" y="4076700"/>
            <a:ext cx="287338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921" name="Line 25"/>
          <p:cNvSpPr>
            <a:spLocks noChangeShapeType="1"/>
          </p:cNvSpPr>
          <p:nvPr/>
        </p:nvSpPr>
        <p:spPr bwMode="auto">
          <a:xfrm>
            <a:off x="5292725" y="2276475"/>
            <a:ext cx="1008063" cy="8651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3600">
                <a:solidFill>
                  <a:schemeClr val="tx2"/>
                </a:solidFill>
                <a:latin typeface="Franklin Gothic Book" pitchFamily="34" charset="0"/>
              </a:rPr>
              <a:t/>
            </a:r>
            <a:br>
              <a:rPr lang="en-GB" sz="3600">
                <a:solidFill>
                  <a:schemeClr val="tx2"/>
                </a:solidFill>
                <a:latin typeface="Franklin Gothic Book" pitchFamily="34" charset="0"/>
              </a:rPr>
            </a:br>
            <a:endParaRPr lang="en-GB" sz="3600">
              <a:solidFill>
                <a:schemeClr val="tx2"/>
              </a:solidFill>
              <a:latin typeface="Franklin Gothic Book" pitchFamily="34" charset="0"/>
            </a:endParaRPr>
          </a:p>
        </p:txBody>
      </p:sp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endParaRPr lang="en-GB" sz="2600">
              <a:latin typeface="Perpetua" pitchFamily="18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endParaRPr lang="en-GB" sz="2600">
              <a:latin typeface="Perpetua" pitchFamily="18" charset="0"/>
            </a:endParaRPr>
          </a:p>
        </p:txBody>
      </p:sp>
      <p:sp>
        <p:nvSpPr>
          <p:cNvPr id="81924" name="Rectangle 25"/>
          <p:cNvSpPr>
            <a:spLocks noChangeArrowheads="1"/>
          </p:cNvSpPr>
          <p:nvPr/>
        </p:nvSpPr>
        <p:spPr bwMode="auto">
          <a:xfrm>
            <a:off x="457200" y="274638"/>
            <a:ext cx="82296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600">
                <a:solidFill>
                  <a:schemeClr val="tx2"/>
                </a:solidFill>
              </a:rPr>
              <a:t>Understanding Customers – The Key Questions</a:t>
            </a:r>
            <a:endParaRPr lang="en-US" sz="3600">
              <a:solidFill>
                <a:schemeClr val="tx2"/>
              </a:solidFill>
            </a:endParaRPr>
          </a:p>
        </p:txBody>
      </p:sp>
      <p:sp>
        <p:nvSpPr>
          <p:cNvPr id="81925" name="Oval 26"/>
          <p:cNvSpPr>
            <a:spLocks noChangeArrowheads="1"/>
          </p:cNvSpPr>
          <p:nvPr/>
        </p:nvSpPr>
        <p:spPr bwMode="auto">
          <a:xfrm>
            <a:off x="3421063" y="3105150"/>
            <a:ext cx="2303462" cy="720725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1926" name="Oval 27"/>
          <p:cNvSpPr>
            <a:spLocks noChangeArrowheads="1"/>
          </p:cNvSpPr>
          <p:nvPr/>
        </p:nvSpPr>
        <p:spPr bwMode="auto">
          <a:xfrm>
            <a:off x="3348038" y="1412875"/>
            <a:ext cx="2447925" cy="100965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1927" name="Oval 28"/>
          <p:cNvSpPr>
            <a:spLocks noChangeArrowheads="1"/>
          </p:cNvSpPr>
          <p:nvPr/>
        </p:nvSpPr>
        <p:spPr bwMode="auto">
          <a:xfrm>
            <a:off x="3348038" y="4508500"/>
            <a:ext cx="2447925" cy="100965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1928" name="Oval 29"/>
          <p:cNvSpPr>
            <a:spLocks noChangeArrowheads="1"/>
          </p:cNvSpPr>
          <p:nvPr/>
        </p:nvSpPr>
        <p:spPr bwMode="auto">
          <a:xfrm>
            <a:off x="6227763" y="3573463"/>
            <a:ext cx="2447925" cy="100965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1929" name="Oval 30"/>
          <p:cNvSpPr>
            <a:spLocks noChangeArrowheads="1"/>
          </p:cNvSpPr>
          <p:nvPr/>
        </p:nvSpPr>
        <p:spPr bwMode="auto">
          <a:xfrm>
            <a:off x="6227763" y="2060575"/>
            <a:ext cx="2447925" cy="100965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1930" name="Oval 31"/>
          <p:cNvSpPr>
            <a:spLocks noChangeArrowheads="1"/>
          </p:cNvSpPr>
          <p:nvPr/>
        </p:nvSpPr>
        <p:spPr bwMode="auto">
          <a:xfrm>
            <a:off x="611188" y="3573463"/>
            <a:ext cx="2447925" cy="100965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1931" name="Oval 32"/>
          <p:cNvSpPr>
            <a:spLocks noChangeArrowheads="1"/>
          </p:cNvSpPr>
          <p:nvPr/>
        </p:nvSpPr>
        <p:spPr bwMode="auto">
          <a:xfrm>
            <a:off x="611188" y="2060575"/>
            <a:ext cx="2447925" cy="100965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1932" name="Text Box 33"/>
          <p:cNvSpPr txBox="1">
            <a:spLocks noChangeArrowheads="1"/>
          </p:cNvSpPr>
          <p:nvPr/>
        </p:nvSpPr>
        <p:spPr bwMode="auto">
          <a:xfrm>
            <a:off x="3492500" y="3213100"/>
            <a:ext cx="215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400" b="1">
                <a:solidFill>
                  <a:schemeClr val="accent1"/>
                </a:solidFill>
              </a:rPr>
              <a:t>CUSTOMERS</a:t>
            </a:r>
            <a:endParaRPr lang="en-US" sz="2400" b="1">
              <a:solidFill>
                <a:schemeClr val="accent1"/>
              </a:solidFill>
            </a:endParaRPr>
          </a:p>
        </p:txBody>
      </p:sp>
      <p:sp>
        <p:nvSpPr>
          <p:cNvPr id="81933" name="Text Box 34"/>
          <p:cNvSpPr txBox="1">
            <a:spLocks noChangeArrowheads="1"/>
          </p:cNvSpPr>
          <p:nvPr/>
        </p:nvSpPr>
        <p:spPr bwMode="auto">
          <a:xfrm>
            <a:off x="3419475" y="1371600"/>
            <a:ext cx="2376488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/>
              <a:t>WHO</a:t>
            </a:r>
          </a:p>
          <a:p>
            <a:pPr algn="ctr">
              <a:spcBef>
                <a:spcPct val="50000"/>
              </a:spcBef>
            </a:pPr>
            <a:r>
              <a:rPr lang="en-GB"/>
              <a:t>Is involved in buying and consuming?</a:t>
            </a:r>
            <a:endParaRPr lang="en-US"/>
          </a:p>
        </p:txBody>
      </p:sp>
      <p:sp>
        <p:nvSpPr>
          <p:cNvPr id="81934" name="Text Box 35"/>
          <p:cNvSpPr txBox="1">
            <a:spLocks noChangeArrowheads="1"/>
          </p:cNvSpPr>
          <p:nvPr/>
        </p:nvSpPr>
        <p:spPr bwMode="auto">
          <a:xfrm>
            <a:off x="827088" y="2060575"/>
            <a:ext cx="2160587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/>
              <a:t>HOW</a:t>
            </a:r>
          </a:p>
          <a:p>
            <a:pPr algn="ctr">
              <a:spcBef>
                <a:spcPct val="50000"/>
              </a:spcBef>
            </a:pPr>
            <a:r>
              <a:rPr lang="en-GB"/>
              <a:t>Do they use the product?</a:t>
            </a:r>
            <a:endParaRPr lang="en-US"/>
          </a:p>
        </p:txBody>
      </p:sp>
      <p:sp>
        <p:nvSpPr>
          <p:cNvPr id="81935" name="Text Box 36"/>
          <p:cNvSpPr txBox="1">
            <a:spLocks noChangeArrowheads="1"/>
          </p:cNvSpPr>
          <p:nvPr/>
        </p:nvSpPr>
        <p:spPr bwMode="auto">
          <a:xfrm>
            <a:off x="611188" y="3644900"/>
            <a:ext cx="2447925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/>
              <a:t>WHERE</a:t>
            </a:r>
          </a:p>
          <a:p>
            <a:pPr algn="ctr">
              <a:spcBef>
                <a:spcPct val="50000"/>
              </a:spcBef>
            </a:pPr>
            <a:r>
              <a:rPr lang="en-GB"/>
              <a:t>Do they buy?</a:t>
            </a:r>
            <a:endParaRPr lang="en-US"/>
          </a:p>
        </p:txBody>
      </p:sp>
      <p:sp>
        <p:nvSpPr>
          <p:cNvPr id="81936" name="Text Box 37"/>
          <p:cNvSpPr txBox="1">
            <a:spLocks noChangeArrowheads="1"/>
          </p:cNvSpPr>
          <p:nvPr/>
        </p:nvSpPr>
        <p:spPr bwMode="auto">
          <a:xfrm>
            <a:off x="6227763" y="2014538"/>
            <a:ext cx="244792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/>
              <a:t>WHAT</a:t>
            </a:r>
          </a:p>
          <a:p>
            <a:pPr algn="ctr">
              <a:spcBef>
                <a:spcPct val="50000"/>
              </a:spcBef>
            </a:pPr>
            <a:r>
              <a:rPr lang="en-GB"/>
              <a:t>Are their choice criteria?</a:t>
            </a:r>
            <a:endParaRPr lang="en-US"/>
          </a:p>
        </p:txBody>
      </p:sp>
      <p:sp>
        <p:nvSpPr>
          <p:cNvPr id="81937" name="Text Box 38"/>
          <p:cNvSpPr txBox="1">
            <a:spLocks noChangeArrowheads="1"/>
          </p:cNvSpPr>
          <p:nvPr/>
        </p:nvSpPr>
        <p:spPr bwMode="auto">
          <a:xfrm>
            <a:off x="6227763" y="3527425"/>
            <a:ext cx="244792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/>
              <a:t>WHEN</a:t>
            </a:r>
          </a:p>
          <a:p>
            <a:pPr algn="ctr">
              <a:spcBef>
                <a:spcPct val="50000"/>
              </a:spcBef>
            </a:pPr>
            <a:r>
              <a:rPr lang="en-GB"/>
              <a:t>Do they buy/use the product?</a:t>
            </a:r>
            <a:endParaRPr lang="en-US"/>
          </a:p>
        </p:txBody>
      </p:sp>
      <p:sp>
        <p:nvSpPr>
          <p:cNvPr id="81938" name="Text Box 39"/>
          <p:cNvSpPr txBox="1">
            <a:spLocks noChangeArrowheads="1"/>
          </p:cNvSpPr>
          <p:nvPr/>
        </p:nvSpPr>
        <p:spPr bwMode="auto">
          <a:xfrm>
            <a:off x="3348038" y="4508500"/>
            <a:ext cx="244792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/>
              <a:t>WHY</a:t>
            </a:r>
          </a:p>
          <a:p>
            <a:pPr algn="ctr">
              <a:spcBef>
                <a:spcPct val="50000"/>
              </a:spcBef>
            </a:pPr>
            <a:r>
              <a:rPr lang="en-GB"/>
              <a:t>Do they buy/use the product?</a:t>
            </a:r>
            <a:endParaRPr lang="en-US"/>
          </a:p>
        </p:txBody>
      </p:sp>
      <p:cxnSp>
        <p:nvCxnSpPr>
          <p:cNvPr id="81939" name="AutoShape 40"/>
          <p:cNvCxnSpPr>
            <a:cxnSpLocks noChangeShapeType="1"/>
            <a:stCxn id="81935" idx="3"/>
            <a:endCxn id="81925" idx="3"/>
          </p:cNvCxnSpPr>
          <p:nvPr/>
        </p:nvCxnSpPr>
        <p:spPr bwMode="auto">
          <a:xfrm flipV="1">
            <a:off x="3059113" y="3730625"/>
            <a:ext cx="698500" cy="3048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1940" name="AutoShape 41"/>
          <p:cNvCxnSpPr>
            <a:cxnSpLocks noChangeShapeType="1"/>
            <a:stCxn id="81931" idx="6"/>
            <a:endCxn id="81925" idx="1"/>
          </p:cNvCxnSpPr>
          <p:nvPr/>
        </p:nvCxnSpPr>
        <p:spPr bwMode="auto">
          <a:xfrm>
            <a:off x="3068638" y="2565400"/>
            <a:ext cx="688975" cy="6350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1941" name="AutoShape 42"/>
          <p:cNvCxnSpPr>
            <a:cxnSpLocks noChangeShapeType="1"/>
            <a:stCxn id="81926" idx="4"/>
          </p:cNvCxnSpPr>
          <p:nvPr/>
        </p:nvCxnSpPr>
        <p:spPr bwMode="auto">
          <a:xfrm>
            <a:off x="4572000" y="2432050"/>
            <a:ext cx="0" cy="63658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1942" name="AutoShape 43"/>
          <p:cNvCxnSpPr>
            <a:cxnSpLocks noChangeShapeType="1"/>
            <a:stCxn id="81938" idx="0"/>
            <a:endCxn id="81925" idx="4"/>
          </p:cNvCxnSpPr>
          <p:nvPr/>
        </p:nvCxnSpPr>
        <p:spPr bwMode="auto">
          <a:xfrm flipV="1">
            <a:off x="4572000" y="3835400"/>
            <a:ext cx="1588" cy="6731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1943" name="AutoShape 44"/>
          <p:cNvCxnSpPr>
            <a:cxnSpLocks noChangeShapeType="1"/>
            <a:stCxn id="81937" idx="1"/>
            <a:endCxn id="81925" idx="5"/>
          </p:cNvCxnSpPr>
          <p:nvPr/>
        </p:nvCxnSpPr>
        <p:spPr bwMode="auto">
          <a:xfrm flipH="1" flipV="1">
            <a:off x="5387975" y="3730625"/>
            <a:ext cx="839788" cy="3238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1944" name="AutoShape 45"/>
          <p:cNvCxnSpPr>
            <a:cxnSpLocks noChangeShapeType="1"/>
            <a:stCxn id="81936" idx="1"/>
            <a:endCxn id="81925" idx="7"/>
          </p:cNvCxnSpPr>
          <p:nvPr/>
        </p:nvCxnSpPr>
        <p:spPr bwMode="auto">
          <a:xfrm flipH="1">
            <a:off x="5387975" y="2541588"/>
            <a:ext cx="839788" cy="6588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4000">
                <a:solidFill>
                  <a:schemeClr val="tx2"/>
                </a:solidFill>
                <a:latin typeface="Franklin Gothic Book" pitchFamily="34" charset="0"/>
              </a:rPr>
              <a:t>Information on Future Customers</a:t>
            </a:r>
          </a:p>
        </p:txBody>
      </p:sp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en-GB" sz="2600"/>
              <a:t>Changes in existing customers</a:t>
            </a: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endParaRPr lang="en-GB" sz="1200"/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en-GB" sz="2600"/>
              <a:t>Emergence of new customers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411162"/>
          </a:xfrm>
        </p:spPr>
        <p:txBody>
          <a:bodyPr/>
          <a:lstStyle/>
          <a:p>
            <a:pPr algn="ctr"/>
            <a:r>
              <a:rPr lang="en-GB" sz="3600" smtClean="0">
                <a:latin typeface="Arial" charset="0"/>
              </a:rPr>
              <a:t>Marketing Research</a:t>
            </a:r>
          </a:p>
        </p:txBody>
      </p:sp>
      <p:pic>
        <p:nvPicPr>
          <p:cNvPr id="84996" name="Picture 4" descr="F:\Powerpoint\Pe_Uk\PE134-Hooley\Final files\Gif\ch04\C04NF00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163" y="762000"/>
            <a:ext cx="7793037" cy="510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600">
                <a:solidFill>
                  <a:schemeClr val="tx2"/>
                </a:solidFill>
              </a:rPr>
              <a:t>Uses of Qualitative Research</a:t>
            </a:r>
          </a:p>
        </p:txBody>
      </p:sp>
      <p:sp>
        <p:nvSpPr>
          <p:cNvPr id="83973" name="Rectangle 3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endParaRPr lang="en-GB" sz="2600">
              <a:latin typeface="Perpetua" pitchFamily="18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endParaRPr lang="en-GB" sz="2600">
              <a:latin typeface="Perpetua" pitchFamily="18" charset="0"/>
            </a:endParaRPr>
          </a:p>
        </p:txBody>
      </p:sp>
      <p:sp>
        <p:nvSpPr>
          <p:cNvPr id="83974" name="Oval 4"/>
          <p:cNvSpPr>
            <a:spLocks noChangeArrowheads="1"/>
          </p:cNvSpPr>
          <p:nvPr/>
        </p:nvSpPr>
        <p:spPr bwMode="auto">
          <a:xfrm>
            <a:off x="1403350" y="1773238"/>
            <a:ext cx="5761038" cy="3527425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83975" name="Group 6"/>
          <p:cNvGrpSpPr>
            <a:grpSpLocks/>
          </p:cNvGrpSpPr>
          <p:nvPr/>
        </p:nvGrpSpPr>
        <p:grpSpPr bwMode="auto">
          <a:xfrm>
            <a:off x="1836738" y="4471988"/>
            <a:ext cx="5111750" cy="1225550"/>
            <a:chOff x="1202" y="2817"/>
            <a:chExt cx="3220" cy="772"/>
          </a:xfrm>
        </p:grpSpPr>
        <p:sp>
          <p:nvSpPr>
            <p:cNvPr id="83976" name="Oval 7"/>
            <p:cNvSpPr>
              <a:spLocks noChangeArrowheads="1"/>
            </p:cNvSpPr>
            <p:nvPr/>
          </p:nvSpPr>
          <p:spPr bwMode="auto">
            <a:xfrm>
              <a:off x="1202" y="2818"/>
              <a:ext cx="1451" cy="771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3977" name="Oval 8"/>
            <p:cNvSpPr>
              <a:spLocks noChangeArrowheads="1"/>
            </p:cNvSpPr>
            <p:nvPr/>
          </p:nvSpPr>
          <p:spPr bwMode="auto">
            <a:xfrm>
              <a:off x="2971" y="2817"/>
              <a:ext cx="1451" cy="771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83978" name="Group 9"/>
          <p:cNvGrpSpPr>
            <a:grpSpLocks/>
          </p:cNvGrpSpPr>
          <p:nvPr/>
        </p:nvGrpSpPr>
        <p:grpSpPr bwMode="auto">
          <a:xfrm>
            <a:off x="684213" y="2997200"/>
            <a:ext cx="7415212" cy="1225550"/>
            <a:chOff x="431" y="1910"/>
            <a:chExt cx="4671" cy="772"/>
          </a:xfrm>
        </p:grpSpPr>
        <p:sp>
          <p:nvSpPr>
            <p:cNvPr id="83979" name="Oval 10"/>
            <p:cNvSpPr>
              <a:spLocks noChangeArrowheads="1"/>
            </p:cNvSpPr>
            <p:nvPr/>
          </p:nvSpPr>
          <p:spPr bwMode="auto">
            <a:xfrm>
              <a:off x="431" y="1911"/>
              <a:ext cx="1451" cy="771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3980" name="Oval 11"/>
            <p:cNvSpPr>
              <a:spLocks noChangeArrowheads="1"/>
            </p:cNvSpPr>
            <p:nvPr/>
          </p:nvSpPr>
          <p:spPr bwMode="auto">
            <a:xfrm>
              <a:off x="3651" y="1910"/>
              <a:ext cx="1451" cy="771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83981" name="Group 12"/>
          <p:cNvGrpSpPr>
            <a:grpSpLocks/>
          </p:cNvGrpSpPr>
          <p:nvPr/>
        </p:nvGrpSpPr>
        <p:grpSpPr bwMode="auto">
          <a:xfrm>
            <a:off x="1511300" y="1484313"/>
            <a:ext cx="5759450" cy="1225550"/>
            <a:chOff x="930" y="935"/>
            <a:chExt cx="3628" cy="772"/>
          </a:xfrm>
        </p:grpSpPr>
        <p:sp>
          <p:nvSpPr>
            <p:cNvPr id="83982" name="Oval 13"/>
            <p:cNvSpPr>
              <a:spLocks noChangeArrowheads="1"/>
            </p:cNvSpPr>
            <p:nvPr/>
          </p:nvSpPr>
          <p:spPr bwMode="auto">
            <a:xfrm>
              <a:off x="930" y="936"/>
              <a:ext cx="1451" cy="771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3983" name="Oval 14"/>
            <p:cNvSpPr>
              <a:spLocks noChangeArrowheads="1"/>
            </p:cNvSpPr>
            <p:nvPr/>
          </p:nvSpPr>
          <p:spPr bwMode="auto">
            <a:xfrm>
              <a:off x="3107" y="935"/>
              <a:ext cx="1451" cy="771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3984" name="Text Box 15"/>
          <p:cNvSpPr txBox="1">
            <a:spLocks noChangeArrowheads="1"/>
          </p:cNvSpPr>
          <p:nvPr/>
        </p:nvSpPr>
        <p:spPr bwMode="auto">
          <a:xfrm>
            <a:off x="1547813" y="1700213"/>
            <a:ext cx="23034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Providing insights into problems</a:t>
            </a:r>
            <a:endParaRPr lang="en-US"/>
          </a:p>
        </p:txBody>
      </p:sp>
      <p:sp>
        <p:nvSpPr>
          <p:cNvPr id="83985" name="Text Box 16"/>
          <p:cNvSpPr txBox="1">
            <a:spLocks noChangeArrowheads="1"/>
          </p:cNvSpPr>
          <p:nvPr/>
        </p:nvSpPr>
        <p:spPr bwMode="auto">
          <a:xfrm>
            <a:off x="755650" y="3219450"/>
            <a:ext cx="20875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Generating new ideas</a:t>
            </a:r>
            <a:endParaRPr lang="en-US"/>
          </a:p>
        </p:txBody>
      </p:sp>
      <p:sp>
        <p:nvSpPr>
          <p:cNvPr id="83986" name="Text Box 17"/>
          <p:cNvSpPr txBox="1">
            <a:spLocks noChangeArrowheads="1"/>
          </p:cNvSpPr>
          <p:nvPr/>
        </p:nvSpPr>
        <p:spPr bwMode="auto">
          <a:xfrm>
            <a:off x="1908175" y="4732338"/>
            <a:ext cx="2159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Helping structure later research</a:t>
            </a:r>
            <a:endParaRPr lang="en-US"/>
          </a:p>
        </p:txBody>
      </p:sp>
      <p:sp>
        <p:nvSpPr>
          <p:cNvPr id="83987" name="Text Box 18"/>
          <p:cNvSpPr txBox="1">
            <a:spLocks noChangeArrowheads="1"/>
          </p:cNvSpPr>
          <p:nvPr/>
        </p:nvSpPr>
        <p:spPr bwMode="auto">
          <a:xfrm>
            <a:off x="5003800" y="1628775"/>
            <a:ext cx="23050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Hearing customer descriptions of things</a:t>
            </a:r>
            <a:endParaRPr lang="en-US"/>
          </a:p>
        </p:txBody>
      </p:sp>
      <p:sp>
        <p:nvSpPr>
          <p:cNvPr id="83988" name="Text Box 19"/>
          <p:cNvSpPr txBox="1">
            <a:spLocks noChangeArrowheads="1"/>
          </p:cNvSpPr>
          <p:nvPr/>
        </p:nvSpPr>
        <p:spPr bwMode="auto">
          <a:xfrm>
            <a:off x="5867400" y="3219450"/>
            <a:ext cx="21605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Getting reactions to new ideas</a:t>
            </a:r>
            <a:endParaRPr lang="en-US"/>
          </a:p>
        </p:txBody>
      </p:sp>
      <p:sp>
        <p:nvSpPr>
          <p:cNvPr id="83989" name="Text Box 20"/>
          <p:cNvSpPr txBox="1">
            <a:spLocks noChangeArrowheads="1"/>
          </p:cNvSpPr>
          <p:nvPr/>
        </p:nvSpPr>
        <p:spPr bwMode="auto">
          <a:xfrm>
            <a:off x="4643438" y="4652963"/>
            <a:ext cx="23050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Understanding the findings of large scale projects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3600">
                <a:solidFill>
                  <a:schemeClr val="tx2"/>
                </a:solidFill>
                <a:latin typeface="Franklin Gothic Book" pitchFamily="34" charset="0"/>
              </a:rPr>
              <a:t/>
            </a:r>
            <a:br>
              <a:rPr lang="en-GB" sz="3600">
                <a:solidFill>
                  <a:schemeClr val="tx2"/>
                </a:solidFill>
                <a:latin typeface="Franklin Gothic Book" pitchFamily="34" charset="0"/>
              </a:rPr>
            </a:br>
            <a:endParaRPr lang="en-GB" sz="3600">
              <a:solidFill>
                <a:schemeClr val="tx2"/>
              </a:solidFill>
              <a:latin typeface="Franklin Gothic Book" pitchFamily="34" charset="0"/>
            </a:endParaRPr>
          </a:p>
        </p:txBody>
      </p:sp>
      <p:sp>
        <p:nvSpPr>
          <p:cNvPr id="86019" name="Rectangle 3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lvl="1" indent="-22860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endParaRPr lang="en-GB" sz="2400">
              <a:latin typeface="Perpetua" pitchFamily="18" charset="0"/>
            </a:endParaRPr>
          </a:p>
          <a:p>
            <a:pPr marL="547688" lvl="1" indent="-22860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endParaRPr lang="en-GB" sz="2400">
              <a:latin typeface="Perpetua" pitchFamily="18" charset="0"/>
            </a:endParaRPr>
          </a:p>
        </p:txBody>
      </p:sp>
      <p:sp>
        <p:nvSpPr>
          <p:cNvPr id="86020" name="Oval 16"/>
          <p:cNvSpPr>
            <a:spLocks noChangeArrowheads="1"/>
          </p:cNvSpPr>
          <p:nvPr/>
        </p:nvSpPr>
        <p:spPr bwMode="auto">
          <a:xfrm>
            <a:off x="1487488" y="1903413"/>
            <a:ext cx="5903912" cy="3168650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6021" name="Rectangle 17"/>
          <p:cNvSpPr>
            <a:spLocks noChangeArrowheads="1"/>
          </p:cNvSpPr>
          <p:nvPr/>
        </p:nvSpPr>
        <p:spPr bwMode="auto">
          <a:xfrm>
            <a:off x="468313" y="3333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600">
                <a:solidFill>
                  <a:schemeClr val="tx2"/>
                </a:solidFill>
              </a:rPr>
              <a:t> Uses of Surveys</a:t>
            </a:r>
            <a:endParaRPr lang="en-US" sz="3600">
              <a:solidFill>
                <a:schemeClr val="tx2"/>
              </a:solidFill>
            </a:endParaRPr>
          </a:p>
        </p:txBody>
      </p:sp>
      <p:sp>
        <p:nvSpPr>
          <p:cNvPr id="86022" name="Oval 18"/>
          <p:cNvSpPr>
            <a:spLocks noChangeArrowheads="1"/>
          </p:cNvSpPr>
          <p:nvPr/>
        </p:nvSpPr>
        <p:spPr bwMode="auto">
          <a:xfrm>
            <a:off x="1414463" y="3990975"/>
            <a:ext cx="2160587" cy="1366838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6023" name="Text Box 19"/>
          <p:cNvSpPr txBox="1">
            <a:spLocks noChangeArrowheads="1"/>
          </p:cNvSpPr>
          <p:nvPr/>
        </p:nvSpPr>
        <p:spPr bwMode="auto">
          <a:xfrm>
            <a:off x="1558925" y="4064000"/>
            <a:ext cx="19446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To determine customer opinions and perceptions</a:t>
            </a:r>
            <a:endParaRPr lang="en-US"/>
          </a:p>
        </p:txBody>
      </p:sp>
      <p:sp>
        <p:nvSpPr>
          <p:cNvPr id="86024" name="Oval 20"/>
          <p:cNvSpPr>
            <a:spLocks noChangeArrowheads="1"/>
          </p:cNvSpPr>
          <p:nvPr/>
        </p:nvSpPr>
        <p:spPr bwMode="auto">
          <a:xfrm>
            <a:off x="5303838" y="3992563"/>
            <a:ext cx="2160587" cy="1366837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6025" name="Text Box 21"/>
          <p:cNvSpPr txBox="1">
            <a:spLocks noChangeArrowheads="1"/>
          </p:cNvSpPr>
          <p:nvPr/>
        </p:nvSpPr>
        <p:spPr bwMode="auto">
          <a:xfrm>
            <a:off x="5375275" y="4208463"/>
            <a:ext cx="208756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To provide data for segmentation of markets</a:t>
            </a:r>
            <a:endParaRPr lang="en-US"/>
          </a:p>
        </p:txBody>
      </p:sp>
      <p:sp>
        <p:nvSpPr>
          <p:cNvPr id="86026" name="Oval 22"/>
          <p:cNvSpPr>
            <a:spLocks noChangeArrowheads="1"/>
          </p:cNvSpPr>
          <p:nvPr/>
        </p:nvSpPr>
        <p:spPr bwMode="auto">
          <a:xfrm>
            <a:off x="982663" y="2335213"/>
            <a:ext cx="2160587" cy="1366837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6027" name="Text Box 23"/>
          <p:cNvSpPr txBox="1">
            <a:spLocks noChangeArrowheads="1"/>
          </p:cNvSpPr>
          <p:nvPr/>
        </p:nvSpPr>
        <p:spPr bwMode="auto">
          <a:xfrm>
            <a:off x="1127125" y="2551113"/>
            <a:ext cx="187166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To determine customer behaviour</a:t>
            </a:r>
            <a:endParaRPr lang="en-US"/>
          </a:p>
        </p:txBody>
      </p:sp>
      <p:sp>
        <p:nvSpPr>
          <p:cNvPr id="86028" name="Oval 24"/>
          <p:cNvSpPr>
            <a:spLocks noChangeArrowheads="1"/>
          </p:cNvSpPr>
          <p:nvPr/>
        </p:nvSpPr>
        <p:spPr bwMode="auto">
          <a:xfrm>
            <a:off x="5626100" y="2336800"/>
            <a:ext cx="2160588" cy="1366838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6029" name="Text Box 25"/>
          <p:cNvSpPr txBox="1">
            <a:spLocks noChangeArrowheads="1"/>
          </p:cNvSpPr>
          <p:nvPr/>
        </p:nvSpPr>
        <p:spPr bwMode="auto">
          <a:xfrm>
            <a:off x="5591175" y="2408238"/>
            <a:ext cx="22320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To determine customer requirements and expectations</a:t>
            </a:r>
            <a:endParaRPr lang="en-US"/>
          </a:p>
        </p:txBody>
      </p:sp>
      <p:sp>
        <p:nvSpPr>
          <p:cNvPr id="86030" name="Oval 26"/>
          <p:cNvSpPr>
            <a:spLocks noChangeArrowheads="1"/>
          </p:cNvSpPr>
          <p:nvPr/>
        </p:nvSpPr>
        <p:spPr bwMode="auto">
          <a:xfrm>
            <a:off x="3430588" y="1400175"/>
            <a:ext cx="2160587" cy="1366838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6031" name="Text Box 27"/>
          <p:cNvSpPr txBox="1">
            <a:spLocks noChangeArrowheads="1"/>
          </p:cNvSpPr>
          <p:nvPr/>
        </p:nvSpPr>
        <p:spPr bwMode="auto">
          <a:xfrm>
            <a:off x="3503613" y="1471613"/>
            <a:ext cx="20161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To provide quantitative data on markets and customers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3600">
                <a:solidFill>
                  <a:schemeClr val="tx2"/>
                </a:solidFill>
                <a:latin typeface="Franklin Gothic Book" pitchFamily="34" charset="0"/>
              </a:rPr>
              <a:t/>
            </a:r>
            <a:br>
              <a:rPr lang="en-GB" sz="3600">
                <a:solidFill>
                  <a:schemeClr val="tx2"/>
                </a:solidFill>
                <a:latin typeface="Franklin Gothic Book" pitchFamily="34" charset="0"/>
              </a:rPr>
            </a:br>
            <a:endParaRPr lang="en-GB" sz="3600">
              <a:solidFill>
                <a:schemeClr val="tx2"/>
              </a:solidFill>
              <a:latin typeface="Franklin Gothic Book" pitchFamily="34" charset="0"/>
            </a:endParaRPr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endParaRPr lang="en-GB" sz="2600">
              <a:latin typeface="Perpetua" pitchFamily="18" charset="0"/>
            </a:endParaRPr>
          </a:p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endParaRPr lang="en-GB" sz="2600">
              <a:latin typeface="Perpetua" pitchFamily="18" charset="0"/>
            </a:endParaRPr>
          </a:p>
        </p:txBody>
      </p:sp>
      <p:sp>
        <p:nvSpPr>
          <p:cNvPr id="87044" name="Oval 4"/>
          <p:cNvSpPr>
            <a:spLocks noChangeArrowheads="1"/>
          </p:cNvSpPr>
          <p:nvPr/>
        </p:nvSpPr>
        <p:spPr bwMode="auto">
          <a:xfrm>
            <a:off x="1763713" y="1989138"/>
            <a:ext cx="5688012" cy="3167062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600">
                <a:solidFill>
                  <a:schemeClr val="tx2"/>
                </a:solidFill>
              </a:rPr>
              <a:t> Uses of Experimentation</a:t>
            </a:r>
            <a:endParaRPr lang="en-US" sz="3600">
              <a:solidFill>
                <a:schemeClr val="tx2"/>
              </a:solidFill>
            </a:endParaRPr>
          </a:p>
        </p:txBody>
      </p:sp>
      <p:sp>
        <p:nvSpPr>
          <p:cNvPr id="87046" name="Oval 6"/>
          <p:cNvSpPr>
            <a:spLocks noChangeArrowheads="1"/>
          </p:cNvSpPr>
          <p:nvPr/>
        </p:nvSpPr>
        <p:spPr bwMode="auto">
          <a:xfrm>
            <a:off x="3527425" y="4186238"/>
            <a:ext cx="2232025" cy="1439862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7047" name="Oval 7"/>
          <p:cNvSpPr>
            <a:spLocks noChangeArrowheads="1"/>
          </p:cNvSpPr>
          <p:nvPr/>
        </p:nvSpPr>
        <p:spPr bwMode="auto">
          <a:xfrm>
            <a:off x="863600" y="3284538"/>
            <a:ext cx="2232025" cy="115252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7048" name="Oval 8"/>
          <p:cNvSpPr>
            <a:spLocks noChangeArrowheads="1"/>
          </p:cNvSpPr>
          <p:nvPr/>
        </p:nvSpPr>
        <p:spPr bwMode="auto">
          <a:xfrm>
            <a:off x="6227763" y="3284538"/>
            <a:ext cx="2232025" cy="115252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7049" name="Oval 9"/>
          <p:cNvSpPr>
            <a:spLocks noChangeArrowheads="1"/>
          </p:cNvSpPr>
          <p:nvPr/>
        </p:nvSpPr>
        <p:spPr bwMode="auto">
          <a:xfrm>
            <a:off x="1908175" y="1484313"/>
            <a:ext cx="2232025" cy="115252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7050" name="Oval 10"/>
          <p:cNvSpPr>
            <a:spLocks noChangeArrowheads="1"/>
          </p:cNvSpPr>
          <p:nvPr/>
        </p:nvSpPr>
        <p:spPr bwMode="auto">
          <a:xfrm>
            <a:off x="5292725" y="1484313"/>
            <a:ext cx="2232025" cy="115252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7051" name="Text Box 11"/>
          <p:cNvSpPr txBox="1">
            <a:spLocks noChangeArrowheads="1"/>
          </p:cNvSpPr>
          <p:nvPr/>
        </p:nvSpPr>
        <p:spPr bwMode="auto">
          <a:xfrm>
            <a:off x="3635375" y="4398963"/>
            <a:ext cx="20161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To test customer reactions to alternative strategies</a:t>
            </a:r>
            <a:endParaRPr lang="en-US"/>
          </a:p>
        </p:txBody>
      </p:sp>
      <p:sp>
        <p:nvSpPr>
          <p:cNvPr id="87052" name="Text Box 12"/>
          <p:cNvSpPr txBox="1">
            <a:spLocks noChangeArrowheads="1"/>
          </p:cNvSpPr>
          <p:nvPr/>
        </p:nvSpPr>
        <p:spPr bwMode="auto">
          <a:xfrm>
            <a:off x="827088" y="3540125"/>
            <a:ext cx="2305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To test elements of the strategy</a:t>
            </a:r>
            <a:endParaRPr lang="en-US"/>
          </a:p>
        </p:txBody>
      </p:sp>
      <p:sp>
        <p:nvSpPr>
          <p:cNvPr id="87053" name="Text Box 13"/>
          <p:cNvSpPr txBox="1">
            <a:spLocks noChangeArrowheads="1"/>
          </p:cNvSpPr>
          <p:nvPr/>
        </p:nvSpPr>
        <p:spPr bwMode="auto">
          <a:xfrm>
            <a:off x="6335713" y="3540125"/>
            <a:ext cx="2016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To estimate market potential</a:t>
            </a:r>
            <a:endParaRPr lang="en-US"/>
          </a:p>
        </p:txBody>
      </p:sp>
      <p:sp>
        <p:nvSpPr>
          <p:cNvPr id="87054" name="Text Box 14"/>
          <p:cNvSpPr txBox="1">
            <a:spLocks noChangeArrowheads="1"/>
          </p:cNvSpPr>
          <p:nvPr/>
        </p:nvSpPr>
        <p:spPr bwMode="auto">
          <a:xfrm>
            <a:off x="5365750" y="1603375"/>
            <a:ext cx="20875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To establish the strength of relationships</a:t>
            </a:r>
            <a:endParaRPr lang="en-US"/>
          </a:p>
        </p:txBody>
      </p:sp>
      <p:sp>
        <p:nvSpPr>
          <p:cNvPr id="87055" name="Text Box 15"/>
          <p:cNvSpPr txBox="1">
            <a:spLocks noChangeArrowheads="1"/>
          </p:cNvSpPr>
          <p:nvPr/>
        </p:nvSpPr>
        <p:spPr bwMode="auto">
          <a:xfrm>
            <a:off x="1908175" y="1739900"/>
            <a:ext cx="2232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/>
              <a:t>To establish causation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smtClean="0">
                <a:latin typeface="Arial" charset="0"/>
              </a:rPr>
              <a:t>Stages in a Comprehensive Marketing Research Project</a:t>
            </a:r>
          </a:p>
        </p:txBody>
      </p:sp>
      <p:pic>
        <p:nvPicPr>
          <p:cNvPr id="89092" name="Picture 3" descr="F:\Powerpoint\Pe_Uk\PE134-Hooley\Final files\Gif\ch04\C04NF00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676400"/>
            <a:ext cx="2571750" cy="47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1287</TotalTime>
  <Words>198</Words>
  <Application>Microsoft Macintosh PowerPoint</Application>
  <PresentationFormat>On-screen Show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Equity</vt:lpstr>
      <vt:lpstr>Marketing Strategy MKT 460</vt:lpstr>
      <vt:lpstr>PowerPoint Presentation</vt:lpstr>
      <vt:lpstr>PowerPoint Presentation</vt:lpstr>
      <vt:lpstr>PowerPoint Presentation</vt:lpstr>
      <vt:lpstr>Marketing Research</vt:lpstr>
      <vt:lpstr>PowerPoint Presentation</vt:lpstr>
      <vt:lpstr>PowerPoint Presentation</vt:lpstr>
      <vt:lpstr>PowerPoint Presentation</vt:lpstr>
      <vt:lpstr>Stages in a Comprehensive Marketing Research Project</vt:lpstr>
    </vt:vector>
  </TitlesOfParts>
  <Company> florida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strategy</dc:title>
  <dc:creator>kishore</dc:creator>
  <cp:lastModifiedBy>Taufique Hossain</cp:lastModifiedBy>
  <cp:revision>34</cp:revision>
  <dcterms:created xsi:type="dcterms:W3CDTF">2005-09-18T20:08:13Z</dcterms:created>
  <dcterms:modified xsi:type="dcterms:W3CDTF">2012-02-19T09:34:46Z</dcterms:modified>
</cp:coreProperties>
</file>